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9753600" cy="130048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7789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7789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7789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7789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7789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7789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7789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7789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7789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 och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12" name="Brödtext nivå ett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3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952500" y="7616825"/>
            <a:ext cx="7848600" cy="55880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”Skriv ett citat här.”"/>
          <p:cNvSpPr txBox="1"/>
          <p:nvPr>
            <p:ph type="body" sz="quarter" idx="22"/>
          </p:nvPr>
        </p:nvSpPr>
        <p:spPr>
          <a:xfrm>
            <a:off x="952500" y="5883275"/>
            <a:ext cx="7848600" cy="838201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5000"/>
            </a:lvl1pPr>
          </a:lstStyle>
          <a:p>
            <a:pPr/>
            <a:r>
              <a:t>”Skriv ett citat här.” </a:t>
            </a:r>
          </a:p>
        </p:txBody>
      </p:sp>
      <p:sp>
        <p:nvSpPr>
          <p:cNvPr id="95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ild"/>
          <p:cNvSpPr/>
          <p:nvPr>
            <p:ph type="pic" idx="21"/>
          </p:nvPr>
        </p:nvSpPr>
        <p:spPr>
          <a:xfrm>
            <a:off x="-609600" y="2844800"/>
            <a:ext cx="11424050" cy="7620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Horisonte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"/>
          <p:cNvSpPr/>
          <p:nvPr>
            <p:ph type="pic" sz="half" idx="21"/>
          </p:nvPr>
        </p:nvSpPr>
        <p:spPr>
          <a:xfrm>
            <a:off x="1204912" y="3321050"/>
            <a:ext cx="7334251" cy="489204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eltext"/>
          <p:cNvSpPr txBox="1"/>
          <p:nvPr>
            <p:ph type="title"/>
          </p:nvPr>
        </p:nvSpPr>
        <p:spPr>
          <a:xfrm>
            <a:off x="952500" y="7883525"/>
            <a:ext cx="7848600" cy="1066800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22" name="Brödtext nivå ett…"/>
          <p:cNvSpPr txBox="1"/>
          <p:nvPr>
            <p:ph type="body" sz="quarter" idx="1"/>
          </p:nvPr>
        </p:nvSpPr>
        <p:spPr>
          <a:xfrm>
            <a:off x="952500" y="8988425"/>
            <a:ext cx="7848600" cy="847725"/>
          </a:xfrm>
          <a:prstGeom prst="rect">
            <a:avLst/>
          </a:prstGeom>
        </p:spPr>
        <p:txBody>
          <a:bodyPr/>
          <a:lstStyle/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23" name="Diabildsnummer"/>
          <p:cNvSpPr txBox="1"/>
          <p:nvPr>
            <p:ph type="sldNum" sz="quarter" idx="2"/>
          </p:nvPr>
        </p:nvSpPr>
        <p:spPr>
          <a:xfrm>
            <a:off x="4658118" y="9779000"/>
            <a:ext cx="427839" cy="4445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xt"/>
          <p:cNvSpPr txBox="1"/>
          <p:nvPr>
            <p:ph type="title"/>
          </p:nvPr>
        </p:nvSpPr>
        <p:spPr>
          <a:xfrm>
            <a:off x="952500" y="5264150"/>
            <a:ext cx="7848600" cy="247650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Titeltext</a:t>
            </a:r>
          </a:p>
        </p:txBody>
      </p:sp>
      <p:sp>
        <p:nvSpPr>
          <p:cNvPr id="31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d"/>
          <p:cNvSpPr/>
          <p:nvPr>
            <p:ph type="pic" idx="21"/>
          </p:nvPr>
        </p:nvSpPr>
        <p:spPr>
          <a:xfrm>
            <a:off x="2038350" y="3321050"/>
            <a:ext cx="9267825" cy="61785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eltext"/>
          <p:cNvSpPr txBox="1"/>
          <p:nvPr>
            <p:ph type="title"/>
          </p:nvPr>
        </p:nvSpPr>
        <p:spPr>
          <a:xfrm>
            <a:off x="714375" y="3321050"/>
            <a:ext cx="4000500" cy="299085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pPr/>
            <a:r>
              <a:t>Titeltext</a:t>
            </a:r>
          </a:p>
        </p:txBody>
      </p:sp>
      <p:sp>
        <p:nvSpPr>
          <p:cNvPr id="40" name="Brödtext nivå ett…"/>
          <p:cNvSpPr txBox="1"/>
          <p:nvPr>
            <p:ph type="body" sz="quarter" idx="1"/>
          </p:nvPr>
        </p:nvSpPr>
        <p:spPr>
          <a:xfrm>
            <a:off x="714375" y="6416675"/>
            <a:ext cx="4000500" cy="3076575"/>
          </a:xfrm>
          <a:prstGeom prst="rect">
            <a:avLst/>
          </a:prstGeom>
        </p:spPr>
        <p:txBody>
          <a:bodyPr/>
          <a:lstStyle/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1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xt"/>
          <p:cNvSpPr txBox="1"/>
          <p:nvPr>
            <p:ph type="title"/>
          </p:nvPr>
        </p:nvSpPr>
        <p:spPr>
          <a:xfrm>
            <a:off x="714375" y="3178175"/>
            <a:ext cx="8324850" cy="161925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Titeltext</a:t>
            </a:r>
          </a:p>
        </p:txBody>
      </p:sp>
      <p:sp>
        <p:nvSpPr>
          <p:cNvPr id="49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och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/>
          <p:nvPr>
            <p:ph type="title"/>
          </p:nvPr>
        </p:nvSpPr>
        <p:spPr>
          <a:xfrm>
            <a:off x="714375" y="3178175"/>
            <a:ext cx="8324850" cy="161925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Titeltext</a:t>
            </a:r>
          </a:p>
        </p:txBody>
      </p:sp>
      <p:sp>
        <p:nvSpPr>
          <p:cNvPr id="57" name="Brödtext nivå ett…"/>
          <p:cNvSpPr txBox="1"/>
          <p:nvPr>
            <p:ph type="body" sz="half" idx="1"/>
          </p:nvPr>
        </p:nvSpPr>
        <p:spPr>
          <a:xfrm>
            <a:off x="714375" y="4797425"/>
            <a:ext cx="8324850" cy="4714875"/>
          </a:xfrm>
          <a:prstGeom prst="rect">
            <a:avLst/>
          </a:prstGeom>
        </p:spPr>
        <p:txBody>
          <a:bodyPr anchor="ctr"/>
          <a:lstStyle>
            <a:lvl1pPr marL="592666" indent="-592666" algn="l">
              <a:spcBef>
                <a:spcPts val="5600"/>
              </a:spcBef>
              <a:buSzPct val="75000"/>
              <a:buChar char="•"/>
              <a:defRPr sz="4800"/>
            </a:lvl1pPr>
            <a:lvl2pPr marL="1037166" indent="-592666" algn="l">
              <a:spcBef>
                <a:spcPts val="5600"/>
              </a:spcBef>
              <a:buSzPct val="75000"/>
              <a:buChar char="•"/>
              <a:defRPr sz="4800"/>
            </a:lvl2pPr>
            <a:lvl3pPr marL="1481666" indent="-592666" algn="l">
              <a:spcBef>
                <a:spcPts val="5600"/>
              </a:spcBef>
              <a:buSzPct val="75000"/>
              <a:buChar char="•"/>
              <a:defRPr sz="4800"/>
            </a:lvl3pPr>
            <a:lvl4pPr marL="1926166" indent="-592666" algn="l">
              <a:spcBef>
                <a:spcPts val="5600"/>
              </a:spcBef>
              <a:buSzPct val="75000"/>
              <a:buChar char="•"/>
              <a:defRPr sz="4800"/>
            </a:lvl4pPr>
            <a:lvl5pPr marL="2370666" indent="-592666" algn="l">
              <a:spcBef>
                <a:spcPts val="5600"/>
              </a:spcBef>
              <a:buSzPct val="75000"/>
              <a:buChar char="•"/>
              <a:defRPr sz="4800"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58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d"/>
          <p:cNvSpPr/>
          <p:nvPr>
            <p:ph type="pic" sz="half" idx="21"/>
          </p:nvPr>
        </p:nvSpPr>
        <p:spPr>
          <a:xfrm>
            <a:off x="3400425" y="4797425"/>
            <a:ext cx="7072313" cy="47148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Titeltext"/>
          <p:cNvSpPr txBox="1"/>
          <p:nvPr>
            <p:ph type="title"/>
          </p:nvPr>
        </p:nvSpPr>
        <p:spPr>
          <a:xfrm>
            <a:off x="714375" y="3178175"/>
            <a:ext cx="8324850" cy="161925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Titeltext</a:t>
            </a:r>
          </a:p>
        </p:txBody>
      </p:sp>
      <p:sp>
        <p:nvSpPr>
          <p:cNvPr id="67" name="Brödtext nivå ett…"/>
          <p:cNvSpPr txBox="1"/>
          <p:nvPr>
            <p:ph type="body" sz="quarter" idx="1"/>
          </p:nvPr>
        </p:nvSpPr>
        <p:spPr>
          <a:xfrm>
            <a:off x="714375" y="4797425"/>
            <a:ext cx="4000500" cy="4714875"/>
          </a:xfrm>
          <a:prstGeom prst="rect">
            <a:avLst/>
          </a:prstGeom>
        </p:spPr>
        <p:txBody>
          <a:bodyPr anchor="ctr"/>
          <a:lstStyle>
            <a:lvl1pPr marL="440871" indent="-440871" algn="l">
              <a:spcBef>
                <a:spcPts val="4200"/>
              </a:spcBef>
              <a:buSzPct val="75000"/>
              <a:buChar char="•"/>
              <a:defRPr sz="3600"/>
            </a:lvl1pPr>
            <a:lvl2pPr marL="783771" indent="-440871" algn="l">
              <a:spcBef>
                <a:spcPts val="4200"/>
              </a:spcBef>
              <a:buSzPct val="75000"/>
              <a:buChar char="•"/>
              <a:defRPr sz="3600"/>
            </a:lvl2pPr>
            <a:lvl3pPr marL="1126671" indent="-440871" algn="l">
              <a:spcBef>
                <a:spcPts val="4200"/>
              </a:spcBef>
              <a:buSzPct val="75000"/>
              <a:buChar char="•"/>
              <a:defRPr sz="3600"/>
            </a:lvl3pPr>
            <a:lvl4pPr marL="1469571" indent="-440871" algn="l">
              <a:spcBef>
                <a:spcPts val="4200"/>
              </a:spcBef>
              <a:buSzPct val="75000"/>
              <a:buChar char="•"/>
              <a:defRPr sz="3600"/>
            </a:lvl4pPr>
            <a:lvl5pPr marL="1812471" indent="-440871" algn="l">
              <a:spcBef>
                <a:spcPts val="4200"/>
              </a:spcBef>
              <a:buSzPct val="75000"/>
              <a:buChar char="•"/>
              <a:defRPr sz="3600"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68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rödtext nivå ett…"/>
          <p:cNvSpPr txBox="1"/>
          <p:nvPr>
            <p:ph type="body" sz="half" idx="1"/>
          </p:nvPr>
        </p:nvSpPr>
        <p:spPr>
          <a:xfrm>
            <a:off x="714375" y="3797300"/>
            <a:ext cx="8324850" cy="5410200"/>
          </a:xfrm>
          <a:prstGeom prst="rect">
            <a:avLst/>
          </a:prstGeom>
        </p:spPr>
        <p:txBody>
          <a:bodyPr anchor="ctr"/>
          <a:lstStyle>
            <a:lvl1pPr marL="592666" indent="-592666" algn="l">
              <a:spcBef>
                <a:spcPts val="5600"/>
              </a:spcBef>
              <a:buSzPct val="75000"/>
              <a:buChar char="•"/>
              <a:defRPr sz="4800"/>
            </a:lvl1pPr>
            <a:lvl2pPr marL="1037166" indent="-592666" algn="l">
              <a:spcBef>
                <a:spcPts val="5600"/>
              </a:spcBef>
              <a:buSzPct val="75000"/>
              <a:buChar char="•"/>
              <a:defRPr sz="4800"/>
            </a:lvl2pPr>
            <a:lvl3pPr marL="1481666" indent="-592666" algn="l">
              <a:spcBef>
                <a:spcPts val="5600"/>
              </a:spcBef>
              <a:buSzPct val="75000"/>
              <a:buChar char="•"/>
              <a:defRPr sz="4800"/>
            </a:lvl3pPr>
            <a:lvl4pPr marL="1926166" indent="-592666" algn="l">
              <a:spcBef>
                <a:spcPts val="5600"/>
              </a:spcBef>
              <a:buSzPct val="75000"/>
              <a:buChar char="•"/>
              <a:defRPr sz="4800"/>
            </a:lvl4pPr>
            <a:lvl5pPr marL="2370666" indent="-592666" algn="l">
              <a:spcBef>
                <a:spcPts val="5600"/>
              </a:spcBef>
              <a:buSzPct val="75000"/>
              <a:buChar char="•"/>
              <a:defRPr sz="4800"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76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ild"/>
          <p:cNvSpPr/>
          <p:nvPr>
            <p:ph type="pic" sz="quarter" idx="21"/>
          </p:nvPr>
        </p:nvSpPr>
        <p:spPr>
          <a:xfrm>
            <a:off x="5010150" y="6615010"/>
            <a:ext cx="4543426" cy="303052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ild"/>
          <p:cNvSpPr/>
          <p:nvPr>
            <p:ph type="pic" sz="quarter" idx="22"/>
          </p:nvPr>
        </p:nvSpPr>
        <p:spPr>
          <a:xfrm>
            <a:off x="4876800" y="3509860"/>
            <a:ext cx="4400550" cy="29337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Bild"/>
          <p:cNvSpPr/>
          <p:nvPr>
            <p:ph type="pic" idx="23"/>
          </p:nvPr>
        </p:nvSpPr>
        <p:spPr>
          <a:xfrm>
            <a:off x="-1781175" y="3511550"/>
            <a:ext cx="8982075" cy="59880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/>
          <p:nvPr>
            <p:ph type="title"/>
          </p:nvPr>
        </p:nvSpPr>
        <p:spPr>
          <a:xfrm>
            <a:off x="952500" y="4073525"/>
            <a:ext cx="7848600" cy="24765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3" name="Brödtext nivå ett…"/>
          <p:cNvSpPr txBox="1"/>
          <p:nvPr>
            <p:ph type="body" idx="1"/>
          </p:nvPr>
        </p:nvSpPr>
        <p:spPr>
          <a:xfrm>
            <a:off x="952500" y="6616700"/>
            <a:ext cx="7848600" cy="8477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normAutofit fontScale="100000" lnSpcReduction="0"/>
          </a:bodyPr>
          <a:lstStyle/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" name="Diabildsnummer"/>
          <p:cNvSpPr txBox="1"/>
          <p:nvPr>
            <p:ph type="sldNum" sz="quarter" idx="2"/>
          </p:nvPr>
        </p:nvSpPr>
        <p:spPr>
          <a:xfrm>
            <a:off x="4658118" y="9783762"/>
            <a:ext cx="427839" cy="444501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0" marR="0" indent="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://www.ormteatern.se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5">
            <a:hueOff val="-444211"/>
            <a:satOff val="-14915"/>
            <a:lumOff val="2285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orm"/>
          <p:cNvSpPr/>
          <p:nvPr/>
        </p:nvSpPr>
        <p:spPr>
          <a:xfrm>
            <a:off x="-16310718" y="-3332666"/>
            <a:ext cx="32498136" cy="5627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chemeClr val="accent5">
                  <a:hueOff val="260291"/>
                  <a:satOff val="1998"/>
                  <a:lumOff val="12368"/>
                </a:schemeClr>
              </a:gs>
              <a:gs pos="100000">
                <a:schemeClr val="accent5"/>
              </a:gs>
            </a:gsLst>
            <a:lin ang="5400000"/>
          </a:gradFill>
          <a:ln w="3175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20" name="Dubbelklicka här"/>
          <p:cNvSpPr txBox="1"/>
          <p:nvPr>
            <p:ph type="subTitle" sz="quarter" idx="1"/>
          </p:nvPr>
        </p:nvSpPr>
        <p:spPr>
          <a:xfrm rot="21269033">
            <a:off x="5916507" y="-948064"/>
            <a:ext cx="2161170" cy="2117993"/>
          </a:xfrm>
          <a:prstGeom prst="rect">
            <a:avLst/>
          </a:prstGeom>
        </p:spPr>
        <p:txBody>
          <a:bodyPr/>
          <a:lstStyle/>
          <a:p>
            <a:pPr defTabSz="457200">
              <a:defRPr sz="3500">
                <a:solidFill>
                  <a:schemeClr val="accent3">
                    <a:satOff val="18648"/>
                    <a:lumOff val="5971"/>
                  </a:schemeClr>
                </a:solidFill>
                <a:latin typeface="Futura"/>
                <a:ea typeface="Futura"/>
                <a:cs typeface="Futura"/>
                <a:sym typeface="Futura"/>
              </a:defRPr>
            </a:pPr>
          </a:p>
        </p:txBody>
      </p:sp>
      <p:pic>
        <p:nvPicPr>
          <p:cNvPr id="121" name="Ormteatern – logga (gul).pdf" descr="Ormteatern – logga (gul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7052" y="407043"/>
            <a:ext cx="5312900" cy="1178029"/>
          </a:xfrm>
          <a:prstGeom prst="rect">
            <a:avLst/>
          </a:prstGeom>
          <a:ln w="3175">
            <a:miter lim="400000"/>
          </a:ln>
        </p:spPr>
      </p:pic>
      <p:sp>
        <p:nvSpPr>
          <p:cNvPr id="122" name="Text"/>
          <p:cNvSpPr txBox="1"/>
          <p:nvPr/>
        </p:nvSpPr>
        <p:spPr>
          <a:xfrm>
            <a:off x="4747615" y="6408732"/>
            <a:ext cx="258370" cy="8128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/>
            <a:r>
              <a:t> </a:t>
            </a:r>
          </a:p>
        </p:txBody>
      </p:sp>
      <p:sp>
        <p:nvSpPr>
          <p:cNvPr id="123" name="Text"/>
          <p:cNvSpPr txBox="1"/>
          <p:nvPr/>
        </p:nvSpPr>
        <p:spPr>
          <a:xfrm>
            <a:off x="4971135" y="3462020"/>
            <a:ext cx="258370" cy="8128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/>
            <a:r>
              <a:t> </a:t>
            </a:r>
          </a:p>
        </p:txBody>
      </p:sp>
      <p:sp>
        <p:nvSpPr>
          <p:cNvPr id="124" name="Text"/>
          <p:cNvSpPr txBox="1"/>
          <p:nvPr/>
        </p:nvSpPr>
        <p:spPr>
          <a:xfrm>
            <a:off x="8252815" y="7569200"/>
            <a:ext cx="258370" cy="8128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/>
            <a:r>
              <a:t> </a:t>
            </a:r>
          </a:p>
        </p:txBody>
      </p:sp>
      <p:sp>
        <p:nvSpPr>
          <p:cNvPr id="125" name="Text"/>
          <p:cNvSpPr txBox="1"/>
          <p:nvPr/>
        </p:nvSpPr>
        <p:spPr>
          <a:xfrm>
            <a:off x="8379815" y="7696200"/>
            <a:ext cx="258370" cy="8128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/>
            <a:r>
              <a:t> </a:t>
            </a:r>
          </a:p>
        </p:txBody>
      </p:sp>
      <p:sp>
        <p:nvSpPr>
          <p:cNvPr id="126" name="Form"/>
          <p:cNvSpPr/>
          <p:nvPr/>
        </p:nvSpPr>
        <p:spPr>
          <a:xfrm>
            <a:off x="-16218355" y="-3321890"/>
            <a:ext cx="32498136" cy="5587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chemeClr val="accent5">
                  <a:hueOff val="260291"/>
                  <a:satOff val="1998"/>
                  <a:lumOff val="12368"/>
                </a:schemeClr>
              </a:gs>
              <a:gs pos="100000">
                <a:schemeClr val="accent5"/>
              </a:gs>
            </a:gsLst>
            <a:lin ang="5400000"/>
          </a:gradFill>
          <a:ln w="3175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127" name="Ormteatern – logga (gul).pdf" descr="Ormteatern – logga (gul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7052" y="407043"/>
            <a:ext cx="5312900" cy="1178029"/>
          </a:xfrm>
          <a:prstGeom prst="rect">
            <a:avLst/>
          </a:prstGeom>
          <a:ln w="3175">
            <a:miter lim="400000"/>
          </a:ln>
        </p:spPr>
      </p:pic>
      <p:sp>
        <p:nvSpPr>
          <p:cNvPr id="128" name="Barn och ungdom"/>
          <p:cNvSpPr txBox="1"/>
          <p:nvPr/>
        </p:nvSpPr>
        <p:spPr>
          <a:xfrm rot="5400000">
            <a:off x="5347047" y="6936795"/>
            <a:ext cx="7201741" cy="558801"/>
          </a:xfrm>
          <a:prstGeom prst="rect">
            <a:avLst/>
          </a:prstGeom>
          <a:solidFill>
            <a:schemeClr val="accent3">
              <a:satOff val="18648"/>
              <a:lumOff val="5971"/>
            </a:schemeClr>
          </a:solidFill>
          <a:ln w="3175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b="1" sz="3200"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Barn och ungdom</a:t>
            </a:r>
          </a:p>
        </p:txBody>
      </p:sp>
      <p:sp>
        <p:nvSpPr>
          <p:cNvPr id="129" name="Text"/>
          <p:cNvSpPr txBox="1"/>
          <p:nvPr/>
        </p:nvSpPr>
        <p:spPr>
          <a:xfrm>
            <a:off x="6797041" y="11117492"/>
            <a:ext cx="143769" cy="31220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 defTabSz="457200">
              <a:defRPr sz="1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30" name="Text"/>
          <p:cNvSpPr txBox="1"/>
          <p:nvPr/>
        </p:nvSpPr>
        <p:spPr>
          <a:xfrm>
            <a:off x="2798118" y="6541319"/>
            <a:ext cx="4604404" cy="796157"/>
          </a:xfrm>
          <a:prstGeom prst="rect">
            <a:avLst/>
          </a:prstGeom>
          <a:solidFill>
            <a:schemeClr val="accent3">
              <a:satOff val="18648"/>
              <a:lumOff val="5971"/>
              <a:alpha val="53755"/>
            </a:schemeClr>
          </a:solidFill>
          <a:ln w="3175">
            <a:miter lim="400000"/>
          </a:ln>
        </p:spPr>
        <p:txBody>
          <a:bodyPr lIns="38100" tIns="38100" rIns="38100" bIns="38100" anchor="ctr">
            <a:spAutoFit/>
          </a:bodyPr>
          <a:lstStyle/>
          <a:p>
            <a:pPr algn="l" defTabSz="457200">
              <a:defRPr sz="4400">
                <a:solidFill>
                  <a:srgbClr val="FFFB00"/>
                </a:solidFill>
                <a:latin typeface="Futura"/>
                <a:ea typeface="Futura"/>
                <a:cs typeface="Futura"/>
                <a:sym typeface="Futura"/>
              </a:defRPr>
            </a:pPr>
          </a:p>
        </p:txBody>
      </p:sp>
      <p:sp>
        <p:nvSpPr>
          <p:cNvPr id="131" name="WORKSHOPS för vuxna med Lennart R Svensson som även kommer att regissera årets stora produktion i höst. Workshopsen är fristående man kan även ses som uppstart inför höstens repetitioner av Momo.…"/>
          <p:cNvSpPr txBox="1"/>
          <p:nvPr/>
        </p:nvSpPr>
        <p:spPr>
          <a:xfrm>
            <a:off x="14536988" y="10892667"/>
            <a:ext cx="4833810" cy="3867071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defRPr sz="1700">
                <a:latin typeface="Futura"/>
                <a:ea typeface="Futura"/>
                <a:cs typeface="Futura"/>
                <a:sym typeface="Futura"/>
              </a:defRPr>
            </a:pPr>
            <a:r>
              <a:t>WORKSHOPS för vuxna med Lennart R Svensson som även kommer att regissera årets stora produktion i höst. Workshopsen är fristående man kan även ses som uppstart inför höstens repetitioner av Momo. </a:t>
            </a:r>
          </a:p>
          <a:p>
            <a:pPr algn="l">
              <a:defRPr sz="1700">
                <a:latin typeface="Futura"/>
                <a:ea typeface="Futura"/>
                <a:cs typeface="Futura"/>
                <a:sym typeface="Futura"/>
              </a:defRPr>
            </a:pPr>
            <a:r>
              <a:t>Några platser finns kvar på två av vårens tre workshops. </a:t>
            </a:r>
          </a:p>
          <a:p>
            <a:pPr algn="l">
              <a:defRPr sz="1700">
                <a:latin typeface="Futura"/>
                <a:ea typeface="Futura"/>
                <a:cs typeface="Futura"/>
                <a:sym typeface="Futura"/>
              </a:defRPr>
            </a:pPr>
          </a:p>
          <a:p>
            <a:pPr algn="l">
              <a:defRPr sz="1700">
                <a:latin typeface="Futura"/>
                <a:ea typeface="Futura"/>
                <a:cs typeface="Futura"/>
                <a:sym typeface="Futura"/>
              </a:defRPr>
            </a:pPr>
            <a:r>
              <a:t>12 mars kl 14 – 17 Improvisation FULLBOKAD</a:t>
            </a:r>
          </a:p>
          <a:p>
            <a:pPr algn="l">
              <a:defRPr sz="1700">
                <a:latin typeface="Futura"/>
                <a:ea typeface="Futura"/>
                <a:cs typeface="Futura"/>
                <a:sym typeface="Futura"/>
              </a:defRPr>
            </a:pPr>
            <a:r>
              <a:t>16 april kl 14 – 17 Musik/röst</a:t>
            </a:r>
          </a:p>
          <a:p>
            <a:pPr algn="l">
              <a:defRPr sz="1700">
                <a:latin typeface="Futura"/>
                <a:ea typeface="Futura"/>
                <a:cs typeface="Futura"/>
                <a:sym typeface="Futura"/>
              </a:defRPr>
            </a:pPr>
            <a:r>
              <a:t>14 maj kl 14 – 17 Teater</a:t>
            </a:r>
          </a:p>
          <a:p>
            <a:pPr algn="l">
              <a:defRPr sz="1700">
                <a:latin typeface="Futura"/>
                <a:ea typeface="Futura"/>
                <a:cs typeface="Futura"/>
                <a:sym typeface="Futura"/>
              </a:defRPr>
            </a:pPr>
          </a:p>
          <a:p>
            <a:pPr algn="l">
              <a:defRPr sz="1700">
                <a:latin typeface="Futura"/>
                <a:ea typeface="Futura"/>
                <a:cs typeface="Futura"/>
                <a:sym typeface="Futura"/>
              </a:defRPr>
            </a:pPr>
            <a:r>
              <a:t>Info och anmälan finns på </a:t>
            </a:r>
            <a:r>
              <a:rPr u="sng">
                <a:hlinkClick r:id="rId3" invalidUrl="" action="" tgtFrame="" tooltip="" history="1" highlightClick="0" endSnd="0"/>
              </a:rPr>
              <a:t>www.ormteatern.se</a:t>
            </a:r>
          </a:p>
        </p:txBody>
      </p:sp>
      <p:sp>
        <p:nvSpPr>
          <p:cNvPr id="132" name="Påsklovskuser på Ormteatern…"/>
          <p:cNvSpPr txBox="1"/>
          <p:nvPr/>
        </p:nvSpPr>
        <p:spPr>
          <a:xfrm>
            <a:off x="2549698" y="1545646"/>
            <a:ext cx="4654204" cy="1955801"/>
          </a:xfrm>
          <a:prstGeom prst="rect">
            <a:avLst/>
          </a:prstGeom>
          <a:ln w="127000" cap="rnd">
            <a:solidFill>
              <a:schemeClr val="accent3">
                <a:satOff val="18648"/>
                <a:lumOff val="5971"/>
              </a:schemeClr>
            </a:solidFill>
            <a:custDash>
              <a:ds d="100000" sp="200000"/>
            </a:custDash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b="1" sz="3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Påsklovskuser på Ormteatern</a:t>
            </a:r>
          </a:p>
          <a:p>
            <a:pPr>
              <a:defRPr b="1" sz="3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Måndag 14 april</a:t>
            </a:r>
          </a:p>
        </p:txBody>
      </p:sp>
      <p:pic>
        <p:nvPicPr>
          <p:cNvPr id="133" name="Text " descr="Text 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8276" y="3875444"/>
            <a:ext cx="7489606" cy="4622801"/>
          </a:xfrm>
          <a:prstGeom prst="rect">
            <a:avLst/>
          </a:prstGeom>
        </p:spPr>
      </p:pic>
      <p:grpSp>
        <p:nvGrpSpPr>
          <p:cNvPr id="136" name="inklistrad-film.png"/>
          <p:cNvGrpSpPr/>
          <p:nvPr/>
        </p:nvGrpSpPr>
        <p:grpSpPr>
          <a:xfrm>
            <a:off x="12219605" y="5837883"/>
            <a:ext cx="2755847" cy="4095671"/>
            <a:chOff x="0" y="0"/>
            <a:chExt cx="2755845" cy="4095669"/>
          </a:xfrm>
        </p:grpSpPr>
        <p:pic>
          <p:nvPicPr>
            <p:cNvPr id="135" name="inklistrad-film.png" descr="inklistrad-film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8900" y="50800"/>
              <a:ext cx="2578046" cy="386707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4" name="inklistrad-film.png" descr="inklistrad-film.pn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755846" cy="4095670"/>
            </a:xfrm>
            <a:prstGeom prst="rect">
              <a:avLst/>
            </a:prstGeom>
            <a:effectLst/>
          </p:spPr>
        </p:pic>
      </p:grpSp>
      <p:sp>
        <p:nvSpPr>
          <p:cNvPr id="137" name="2025"/>
          <p:cNvSpPr txBox="1"/>
          <p:nvPr/>
        </p:nvSpPr>
        <p:spPr>
          <a:xfrm rot="21269033">
            <a:off x="5916507" y="-948064"/>
            <a:ext cx="2161170" cy="21179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normAutofit fontScale="100000" lnSpcReduction="0"/>
          </a:bodyPr>
          <a:lstStyle/>
          <a:p>
            <a:pPr defTabSz="457200">
              <a:defRPr sz="3500">
                <a:solidFill>
                  <a:schemeClr val="accent3">
                    <a:satOff val="18648"/>
                    <a:lumOff val="5971"/>
                  </a:schemeClr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</a:p>
          <a:p>
            <a:pPr defTabSz="457200">
              <a:defRPr sz="3200">
                <a:solidFill>
                  <a:schemeClr val="accent3">
                    <a:satOff val="18648"/>
                    <a:lumOff val="5971"/>
                  </a:schemeClr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</a:p>
          <a:p>
            <a:pPr defTabSz="457200">
              <a:defRPr sz="4500">
                <a:solidFill>
                  <a:schemeClr val="accent3">
                    <a:satOff val="18648"/>
                    <a:lumOff val="5971"/>
                  </a:schemeClr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t>2025</a:t>
            </a:r>
          </a:p>
        </p:txBody>
      </p:sp>
      <p:sp>
        <p:nvSpPr>
          <p:cNvPr id="138" name="Fysisk teater:10.00-11.30.  11-15 år 12 st…"/>
          <p:cNvSpPr txBox="1"/>
          <p:nvPr/>
        </p:nvSpPr>
        <p:spPr>
          <a:xfrm>
            <a:off x="2221806" y="3804826"/>
            <a:ext cx="6127677" cy="47767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 defTabSz="457200">
              <a:lnSpc>
                <a:spcPct val="120000"/>
              </a:lnSpc>
              <a:defRPr sz="1000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algn="l" defTabSz="457200">
              <a:lnSpc>
                <a:spcPct val="120000"/>
              </a:lnSpc>
              <a:defRPr sz="1700">
                <a:solidFill>
                  <a:schemeClr val="accent6">
                    <a:satOff val="24555"/>
                    <a:lumOff val="22232"/>
                  </a:schemeClr>
                </a:solidFill>
                <a:uFill>
                  <a:solidFill>
                    <a:srgbClr val="000000"/>
                  </a:solidFill>
                </a:uFill>
                <a:latin typeface="Futura"/>
                <a:ea typeface="Futura"/>
                <a:cs typeface="Futura"/>
                <a:sym typeface="Futura"/>
              </a:defRPr>
            </a:pPr>
            <a:r>
              <a:t>Fysisk teater:10.00-11.30.  11-15 år 12 st</a:t>
            </a:r>
          </a:p>
          <a:p>
            <a:pPr algn="l" defTabSz="457200">
              <a:lnSpc>
                <a:spcPct val="120000"/>
              </a:lnSpc>
              <a:defRPr sz="1400">
                <a:solidFill>
                  <a:schemeClr val="accent6">
                    <a:satOff val="24555"/>
                    <a:lumOff val="22232"/>
                  </a:schemeClr>
                </a:solidFill>
                <a:uFill>
                  <a:solidFill>
                    <a:srgbClr val="000000"/>
                  </a:solidFill>
                </a:uFill>
                <a:latin typeface="Futura"/>
                <a:ea typeface="Futura"/>
                <a:cs typeface="Futura"/>
                <a:sym typeface="Futura"/>
              </a:defRPr>
            </a:pPr>
            <a:r>
              <a:t>Här kommer vi att jobba mycket med kroppen och utforska </a:t>
            </a:r>
          </a:p>
          <a:p>
            <a:pPr algn="l" defTabSz="457200">
              <a:lnSpc>
                <a:spcPct val="120000"/>
              </a:lnSpc>
              <a:defRPr sz="1400">
                <a:solidFill>
                  <a:schemeClr val="accent6">
                    <a:satOff val="24555"/>
                    <a:lumOff val="22232"/>
                  </a:schemeClr>
                </a:solidFill>
                <a:uFill>
                  <a:solidFill>
                    <a:srgbClr val="000000"/>
                  </a:solidFill>
                </a:uFill>
                <a:latin typeface="Futura"/>
                <a:ea typeface="Futura"/>
                <a:cs typeface="Futura"/>
                <a:sym typeface="Futura"/>
              </a:defRPr>
            </a:pPr>
            <a:r>
              <a:t>hur olika fysiska handlingar föder fram känslan som man som</a:t>
            </a:r>
          </a:p>
          <a:p>
            <a:pPr algn="l" defTabSz="457200">
              <a:lnSpc>
                <a:spcPct val="120000"/>
              </a:lnSpc>
              <a:defRPr sz="1400">
                <a:solidFill>
                  <a:schemeClr val="accent6">
                    <a:satOff val="24555"/>
                    <a:lumOff val="22232"/>
                  </a:schemeClr>
                </a:solidFill>
                <a:uFill>
                  <a:solidFill>
                    <a:srgbClr val="000000"/>
                  </a:solidFill>
                </a:uFill>
                <a:latin typeface="Futura"/>
                <a:ea typeface="Futura"/>
                <a:cs typeface="Futura"/>
                <a:sym typeface="Futura"/>
              </a:defRPr>
            </a:pPr>
            <a:r>
              <a:t>skådespelare vill få fram. Vi gör en gedigen uppvärmning tillsammans och </a:t>
            </a:r>
          </a:p>
          <a:p>
            <a:pPr algn="l" defTabSz="457200">
              <a:lnSpc>
                <a:spcPct val="120000"/>
              </a:lnSpc>
              <a:defRPr sz="1400">
                <a:solidFill>
                  <a:schemeClr val="accent6">
                    <a:satOff val="24555"/>
                    <a:lumOff val="22232"/>
                  </a:schemeClr>
                </a:solidFill>
                <a:uFill>
                  <a:solidFill>
                    <a:srgbClr val="000000"/>
                  </a:solidFill>
                </a:uFill>
                <a:latin typeface="Futura"/>
                <a:ea typeface="Futura"/>
                <a:cs typeface="Futura"/>
                <a:sym typeface="Futura"/>
              </a:defRPr>
            </a:pPr>
            <a:r>
              <a:t>sedan jobbar vi med olika improvisationer och korta scener.</a:t>
            </a:r>
          </a:p>
          <a:p>
            <a:pPr algn="l" defTabSz="457200">
              <a:lnSpc>
                <a:spcPct val="120000"/>
              </a:lnSpc>
              <a:defRPr sz="1400">
                <a:solidFill>
                  <a:schemeClr val="accent6">
                    <a:satOff val="24555"/>
                    <a:lumOff val="22232"/>
                  </a:schemeClr>
                </a:solidFill>
                <a:uFill>
                  <a:solidFill>
                    <a:srgbClr val="000000"/>
                  </a:solidFill>
                </a:uFill>
                <a:latin typeface="Futura"/>
                <a:ea typeface="Futura"/>
                <a:cs typeface="Futura"/>
                <a:sym typeface="Futura"/>
              </a:defRPr>
            </a:pPr>
            <a:r>
              <a:t>Kurs 2:</a:t>
            </a:r>
          </a:p>
          <a:p>
            <a:pPr algn="l" defTabSz="457200">
              <a:lnSpc>
                <a:spcPct val="120000"/>
              </a:lnSpc>
              <a:defRPr sz="1400">
                <a:solidFill>
                  <a:schemeClr val="accent6">
                    <a:satOff val="24555"/>
                    <a:lumOff val="22232"/>
                  </a:schemeClr>
                </a:solidFill>
                <a:uFill>
                  <a:solidFill>
                    <a:srgbClr val="000000"/>
                  </a:solidFill>
                </a:uFill>
                <a:latin typeface="Futura"/>
                <a:ea typeface="Futura"/>
                <a:cs typeface="Futura"/>
                <a:sym typeface="Futura"/>
              </a:defRPr>
            </a:pPr>
          </a:p>
          <a:p>
            <a:pPr algn="l" defTabSz="457200">
              <a:lnSpc>
                <a:spcPct val="120000"/>
              </a:lnSpc>
              <a:defRPr sz="1700">
                <a:solidFill>
                  <a:schemeClr val="accent6">
                    <a:satOff val="24555"/>
                    <a:lumOff val="22232"/>
                  </a:schemeClr>
                </a:solidFill>
                <a:uFill>
                  <a:solidFill>
                    <a:srgbClr val="000000"/>
                  </a:solidFill>
                </a:uFill>
                <a:latin typeface="Futura"/>
                <a:ea typeface="Futura"/>
                <a:cs typeface="Futura"/>
                <a:sym typeface="Futura"/>
              </a:defRPr>
            </a:pPr>
            <a:r>
              <a:t>Prova på teater med inriktning karaktärer </a:t>
            </a:r>
          </a:p>
          <a:p>
            <a:pPr algn="l" defTabSz="457200">
              <a:lnSpc>
                <a:spcPct val="120000"/>
              </a:lnSpc>
              <a:defRPr sz="1400">
                <a:solidFill>
                  <a:schemeClr val="accent6">
                    <a:satOff val="24555"/>
                    <a:lumOff val="22232"/>
                  </a:schemeClr>
                </a:solidFill>
                <a:uFill>
                  <a:solidFill>
                    <a:srgbClr val="000000"/>
                  </a:solidFill>
                </a:uFill>
                <a:latin typeface="Futura"/>
                <a:ea typeface="Futura"/>
                <a:cs typeface="Futura"/>
                <a:sym typeface="Futura"/>
              </a:defRPr>
            </a:pPr>
            <a:r>
              <a:t>12.00-13.30 11-15 år 12 st.</a:t>
            </a:r>
          </a:p>
          <a:p>
            <a:pPr algn="l" defTabSz="457200">
              <a:lnSpc>
                <a:spcPct val="120000"/>
              </a:lnSpc>
              <a:defRPr sz="1400">
                <a:solidFill>
                  <a:schemeClr val="accent6">
                    <a:satOff val="24555"/>
                    <a:lumOff val="22232"/>
                  </a:schemeClr>
                </a:solidFill>
                <a:uFill>
                  <a:solidFill>
                    <a:srgbClr val="000000"/>
                  </a:solidFill>
                </a:uFill>
                <a:latin typeface="Futura"/>
                <a:ea typeface="Futura"/>
                <a:cs typeface="Futura"/>
                <a:sym typeface="Futura"/>
              </a:defRPr>
            </a:pPr>
          </a:p>
          <a:p>
            <a:pPr algn="l" defTabSz="457200">
              <a:lnSpc>
                <a:spcPct val="120000"/>
              </a:lnSpc>
              <a:defRPr sz="1400">
                <a:solidFill>
                  <a:schemeClr val="accent6">
                    <a:satOff val="24555"/>
                    <a:lumOff val="22232"/>
                  </a:schemeClr>
                </a:solidFill>
                <a:uFill>
                  <a:solidFill>
                    <a:srgbClr val="000000"/>
                  </a:solidFill>
                </a:uFill>
                <a:latin typeface="Futura"/>
                <a:ea typeface="Futura"/>
                <a:cs typeface="Futura"/>
                <a:sym typeface="Futura"/>
              </a:defRPr>
            </a:pPr>
            <a:r>
              <a:t>Vi gör olika teaterövningar och utforskar hur man kan </a:t>
            </a:r>
          </a:p>
          <a:p>
            <a:pPr algn="l" defTabSz="457200">
              <a:lnSpc>
                <a:spcPct val="120000"/>
              </a:lnSpc>
              <a:defRPr sz="1400">
                <a:solidFill>
                  <a:schemeClr val="accent6">
                    <a:satOff val="24555"/>
                    <a:lumOff val="22232"/>
                  </a:schemeClr>
                </a:solidFill>
                <a:uFill>
                  <a:solidFill>
                    <a:srgbClr val="000000"/>
                  </a:solidFill>
                </a:uFill>
                <a:latin typeface="Futura"/>
                <a:ea typeface="Futura"/>
                <a:cs typeface="Futura"/>
                <a:sym typeface="Futura"/>
              </a:defRPr>
            </a:pPr>
            <a:r>
              <a:t>bygga upp sin drömkaraktär.</a:t>
            </a:r>
          </a:p>
          <a:p>
            <a:pPr algn="l" defTabSz="457200">
              <a:lnSpc>
                <a:spcPct val="120000"/>
              </a:lnSpc>
              <a:defRPr sz="1400">
                <a:solidFill>
                  <a:schemeClr val="accent6">
                    <a:satOff val="24555"/>
                    <a:lumOff val="22232"/>
                  </a:schemeClr>
                </a:solidFill>
                <a:uFill>
                  <a:solidFill>
                    <a:srgbClr val="000000"/>
                  </a:solidFill>
                </a:uFill>
                <a:latin typeface="Futura"/>
                <a:ea typeface="Futura"/>
                <a:cs typeface="Futura"/>
                <a:sym typeface="Futura"/>
              </a:defRPr>
            </a:pPr>
            <a:r>
              <a:t>Sedan skapar vi små scener tillsammans där</a:t>
            </a:r>
          </a:p>
          <a:p>
            <a:pPr algn="l" defTabSz="457200">
              <a:lnSpc>
                <a:spcPct val="120000"/>
              </a:lnSpc>
              <a:defRPr sz="1400">
                <a:solidFill>
                  <a:schemeClr val="accent6">
                    <a:satOff val="24555"/>
                    <a:lumOff val="22232"/>
                  </a:schemeClr>
                </a:solidFill>
                <a:uFill>
                  <a:solidFill>
                    <a:srgbClr val="000000"/>
                  </a:solidFill>
                </a:uFill>
                <a:latin typeface="Futura"/>
                <a:ea typeface="Futura"/>
                <a:cs typeface="Futura"/>
                <a:sym typeface="Futura"/>
              </a:defRPr>
            </a:pPr>
            <a:r>
              <a:t>karaktärerna kommer till liv och får möta varandra.</a:t>
            </a:r>
          </a:p>
        </p:txBody>
      </p:sp>
      <p:sp>
        <p:nvSpPr>
          <p:cNvPr id="139" name="Anmälan görs på vår hemsida: Kurserna är gratis men bokning krävs.:Ormteaterns hemsida www.ormteatern.se…"/>
          <p:cNvSpPr/>
          <p:nvPr/>
        </p:nvSpPr>
        <p:spPr>
          <a:xfrm>
            <a:off x="2005477" y="9224529"/>
            <a:ext cx="5435206" cy="3733674"/>
          </a:xfrm>
          <a:prstGeom prst="wedgeEllipseCallout">
            <a:avLst>
              <a:gd name="adj1" fmla="val -49581"/>
              <a:gd name="adj2" fmla="val 59761"/>
            </a:avLst>
          </a:prstGeom>
          <a:solidFill>
            <a:srgbClr val="D783FF"/>
          </a:solidFill>
          <a:ln w="3175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algn="l">
              <a:spcBef>
                <a:spcPts val="5600"/>
              </a:spcBef>
              <a:defRPr sz="2000">
                <a:solidFill>
                  <a:srgbClr val="00FA92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t>Anmälan görs på vår hemsida: Kurserna är gratis men bokning krävs.:Ormteaterns hemsida </a:t>
            </a:r>
            <a:r>
              <a:rPr u="sng">
                <a:hlinkClick r:id="rId3" invalidUrl="" action="" tgtFrame="" tooltip="" history="1" highlightClick="0" endSnd="0"/>
              </a:rPr>
              <a:t>www.ormteatern.se</a:t>
            </a:r>
          </a:p>
          <a:p>
            <a:pPr algn="l">
              <a:spcBef>
                <a:spcPts val="5600"/>
              </a:spcBef>
              <a:defRPr sz="2000">
                <a:solidFill>
                  <a:srgbClr val="00FA92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t>Vid avbokning av plats kommer en avgift på 150 kr att debiteras.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>
          <a:outerShdw sx="100000" sy="100000" kx="0" ky="0" algn="b" rotWithShape="0" blurRad="25400" dist="127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7789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7789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>
          <a:outerShdw sx="100000" sy="100000" kx="0" ky="0" algn="b" rotWithShape="0" blurRad="25400" dist="127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7789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7789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